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5" d="100"/>
          <a:sy n="65" d="100"/>
        </p:scale>
        <p:origin x="-660" y="-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5737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58151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67054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04473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9724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74716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6586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25662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50152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39269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50146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395910-C0CC-42A3-BC68-5627E27F604B}" type="datetimeFigureOut">
              <a:rPr lang="en-US" smtClean="0"/>
              <a:t>5/5/2017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CBF13E-9BE3-495F-A624-C931FB3270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0421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40632" y="0"/>
            <a:ext cx="11819823" cy="61825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</a:pPr>
            <a:r>
              <a:rPr lang="en-US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True/False</a:t>
            </a:r>
            <a:endParaRPr lang="en-US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1. The objective of a transportation problem solution is to schedule shipments from sources to destinations while minimizing total transportation and production costs.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lnSpc>
                <a:spcPct val="107000"/>
              </a:lnSpc>
            </a:pPr>
            <a:r>
              <a:rPr lang="en-US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Answer:  TRUE</a:t>
            </a:r>
            <a:endParaRPr lang="en-US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2</a:t>
            </a: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. In a transportation problem, each destination must be supplied by one and only one source.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lnSpc>
                <a:spcPct val="107000"/>
              </a:lnSpc>
            </a:pPr>
            <a:r>
              <a:rPr lang="en-US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Answer:  FALSE</a:t>
            </a:r>
            <a:endParaRPr lang="en-US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3</a:t>
            </a: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. In a transportation problem, a single source may supply something to all destinations.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lnSpc>
                <a:spcPct val="107000"/>
              </a:lnSpc>
            </a:pPr>
            <a:r>
              <a:rPr lang="en-US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Answer:  TRUE</a:t>
            </a:r>
            <a:endParaRPr lang="en-US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4</a:t>
            </a: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. Assignment problems involve determining the most efficient assignment of people to projects, salesmen to territories, contracts to bidders, and so on.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lnSpc>
                <a:spcPct val="107000"/>
              </a:lnSpc>
            </a:pPr>
            <a:r>
              <a:rPr lang="en-US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Answer:  TRUE</a:t>
            </a:r>
            <a:endParaRPr lang="en-US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5</a:t>
            </a: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. Maximization assignment problems can easily be converted to minimization problems by subtracting each rating from the largest rating in the table.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lnSpc>
                <a:spcPct val="107000"/>
              </a:lnSpc>
            </a:pPr>
            <a:r>
              <a:rPr lang="en-US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Answer:  TRUE</a:t>
            </a:r>
            <a:endParaRPr lang="en-US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6</a:t>
            </a: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. In a transportation problem, a dummy source is given a zero cost.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lnSpc>
                <a:spcPct val="107000"/>
              </a:lnSpc>
            </a:pPr>
            <a:r>
              <a:rPr lang="en-US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Answer:  </a:t>
            </a:r>
            <a:r>
              <a:rPr lang="en-US" sz="2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True</a:t>
            </a:r>
            <a:endParaRPr lang="en-US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113051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33676" y="258834"/>
            <a:ext cx="11611890" cy="12261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</a:pPr>
            <a:r>
              <a:rPr lang="en-US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MCQ</a:t>
            </a:r>
            <a:endParaRPr lang="en-US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en-US" sz="2400" b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 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r>
              <a:rPr lang="en-US" sz="2400" b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1. </a:t>
            </a: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What is the total cost represented by the solution shown in Table below?</a:t>
            </a:r>
            <a:endParaRPr lang="en-US" sz="2400" dirty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</p:txBody>
      </p:sp>
      <p:pic>
        <p:nvPicPr>
          <p:cNvPr id="6" name="Picture 5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27371" y="1775459"/>
            <a:ext cx="6164484" cy="2942455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Rectangle 4"/>
          <p:cNvSpPr/>
          <p:nvPr/>
        </p:nvSpPr>
        <p:spPr>
          <a:xfrm>
            <a:off x="545432" y="4788643"/>
            <a:ext cx="6096000" cy="193899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A) 60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B) 2500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C) 2600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D) 500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Answer:  D</a:t>
            </a:r>
            <a:endParaRPr lang="en-US" sz="2400" dirty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385553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9179" y="256757"/>
            <a:ext cx="1107809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2. What is the value of the improvement index for cell B1 shown in Table below?</a:t>
            </a:r>
            <a:endParaRPr lang="en-US" sz="2400" dirty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</p:txBody>
      </p:sp>
      <p:pic>
        <p:nvPicPr>
          <p:cNvPr id="3" name="Picture 2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7516" y="1142398"/>
            <a:ext cx="5186007" cy="2515201"/>
          </a:xfrm>
          <a:prstGeom prst="rect">
            <a:avLst/>
          </a:prstGeom>
          <a:noFill/>
          <a:ln>
            <a:noFill/>
          </a:ln>
        </p:spPr>
      </p:pic>
      <p:sp>
        <p:nvSpPr>
          <p:cNvPr id="4" name="Rectangle 3"/>
          <p:cNvSpPr/>
          <p:nvPr/>
        </p:nvSpPr>
        <p:spPr>
          <a:xfrm>
            <a:off x="766159" y="3945145"/>
            <a:ext cx="6096000" cy="230832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A) -50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B) +3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C) +2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D) +1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E) None of the above 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Answer:  C</a:t>
            </a:r>
            <a:endParaRPr lang="en-US" sz="2400" dirty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957058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08547" y="138029"/>
            <a:ext cx="11377096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3. When using a general LP model for transportation problems, if there are 4 sources and 3 destinations, which of the following statements is true?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A) There are typically 4 decision variables and 3 constraints.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B) There are typically 12 decision variables and 7 constraints.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C) There are typically 7 decision variables and 7 constraints.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D) There are typically 12 decision variables and 12 constraints.</a:t>
            </a:r>
            <a:endParaRPr lang="en-US" sz="2400" dirty="0" smtClean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Palatino Linotype" panose="02040502050505030304" pitchFamily="18" charset="0"/>
              </a:rPr>
              <a:t>Answer:  B</a:t>
            </a:r>
            <a:endParaRPr lang="en-US" sz="2400" dirty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171163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703633" y="252443"/>
            <a:ext cx="10191345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4. Which of the following is </a:t>
            </a:r>
            <a:r>
              <a:rPr lang="en-US" sz="2400" u="sng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not</a:t>
            </a: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part of the transportation algorithm?</a:t>
            </a: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A) northwest corner rule</a:t>
            </a: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B) stepping-stone method</a:t>
            </a: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C) balanced transportation table</a:t>
            </a: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D) portfolio selection</a:t>
            </a: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E) Hungarian method</a:t>
            </a: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Answer:  D</a:t>
            </a: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</a:t>
            </a:r>
          </a:p>
          <a:p>
            <a:pPr>
              <a:tabLst>
                <a:tab pos="0" algn="l"/>
              </a:tabLst>
            </a:pPr>
            <a:r>
              <a:rPr lang="en-US" sz="2400" dirty="0">
                <a:solidFill>
                  <a:srgbClr val="0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5</a:t>
            </a: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An artificial source added to a transportation table when total demand is greater than total supply is called ________.</a:t>
            </a: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A) excess source</a:t>
            </a: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B) filler source</a:t>
            </a: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C) dummy source</a:t>
            </a:r>
          </a:p>
          <a:p>
            <a:pPr>
              <a:tabLst>
                <a:tab pos="0" algn="l"/>
              </a:tabLst>
            </a:pPr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D) demand source</a:t>
            </a:r>
          </a:p>
          <a:p>
            <a:r>
              <a:rPr lang="en-US" sz="2400" dirty="0" smtClean="0"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Answer:  C</a:t>
            </a:r>
            <a:endParaRPr lang="en-US" sz="2400" dirty="0">
              <a:solidFill>
                <a:srgbClr val="000000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417948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325</Words>
  <Application>Microsoft Office PowerPoint</Application>
  <PresentationFormat>Custom</PresentationFormat>
  <Paragraphs>48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Mustafa Kamal</dc:creator>
  <cp:lastModifiedBy>Dr. Mustafa Kamal</cp:lastModifiedBy>
  <cp:revision>9</cp:revision>
  <dcterms:created xsi:type="dcterms:W3CDTF">2016-03-22T13:30:08Z</dcterms:created>
  <dcterms:modified xsi:type="dcterms:W3CDTF">2017-05-04T22:49:12Z</dcterms:modified>
</cp:coreProperties>
</file>

<file path=docProps/thumbnail.jpeg>
</file>